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72" r:id="rId3"/>
    <p:sldId id="262" r:id="rId4"/>
    <p:sldId id="275" r:id="rId5"/>
    <p:sldId id="271" r:id="rId6"/>
    <p:sldId id="287" r:id="rId7"/>
    <p:sldId id="274" r:id="rId8"/>
    <p:sldId id="276" r:id="rId9"/>
    <p:sldId id="286" r:id="rId10"/>
    <p:sldId id="284" r:id="rId11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ivis" initials="R" lastIdx="1" clrIdx="0">
    <p:extLst>
      <p:ext uri="{19B8F6BF-5375-455C-9EA6-DF929625EA0E}">
        <p15:presenceInfo xmlns:p15="http://schemas.microsoft.com/office/powerpoint/2012/main" userId="Raiv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D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40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1017532022401"/>
          <c:y val="0.1147492882607915"/>
          <c:w val="0.8691425435161575"/>
          <c:h val="0.74148339275180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Platība, ha</c:v>
                </c:pt>
              </c:strCache>
            </c:strRef>
          </c:tx>
          <c:spPr>
            <a:solidFill>
              <a:srgbClr val="ADD34D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3F-4040-8389-BC326C53FDDF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93F-4040-8389-BC326C53FD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2000.g.</c:v>
                </c:pt>
                <c:pt idx="1">
                  <c:v>2005.g.</c:v>
                </c:pt>
                <c:pt idx="2">
                  <c:v>2011.g.</c:v>
                </c:pt>
                <c:pt idx="3">
                  <c:v>2014.g.</c:v>
                </c:pt>
                <c:pt idx="4">
                  <c:v>2018.g.</c:v>
                </c:pt>
                <c:pt idx="5">
                  <c:v>2022.g.</c:v>
                </c:pt>
                <c:pt idx="6">
                  <c:v>2023.g.</c:v>
                </c:pt>
                <c:pt idx="8">
                  <c:v>ZM prognoze 2027.g.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44000</c:v>
                </c:pt>
                <c:pt idx="1">
                  <c:v>104234</c:v>
                </c:pt>
                <c:pt idx="2">
                  <c:v>184120</c:v>
                </c:pt>
                <c:pt idx="3" formatCode="#,##0">
                  <c:v>203443</c:v>
                </c:pt>
                <c:pt idx="4">
                  <c:v>283200</c:v>
                </c:pt>
                <c:pt idx="5">
                  <c:v>304087</c:v>
                </c:pt>
                <c:pt idx="6">
                  <c:v>314600</c:v>
                </c:pt>
                <c:pt idx="8">
                  <c:v>368000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AA-41C5-8E26-D1847E826D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488308552"/>
        <c:axId val="488311504"/>
      </c:barChart>
      <c:catAx>
        <c:axId val="488308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88311504"/>
        <c:crosses val="autoZero"/>
        <c:auto val="1"/>
        <c:lblAlgn val="ctr"/>
        <c:lblOffset val="100"/>
        <c:noMultiLvlLbl val="0"/>
      </c:catAx>
      <c:valAx>
        <c:axId val="488311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88308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839398432166408E-2"/>
          <c:y val="5.0507223295455331E-2"/>
          <c:w val="0.94116060156783354"/>
          <c:h val="0.847627327502483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ADD34D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DFB-428D-956E-847E9386161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13.4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2B7-408B-A68E-7DE6E3B4E14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52.1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72B7-408B-A68E-7DE6E3B4E14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55.45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72B7-408B-A68E-7DE6E3B4E14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84.7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2B7-408B-A68E-7DE6E3B4E1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1999.g.</c:v>
                </c:pt>
                <c:pt idx="1">
                  <c:v>2010.g.</c:v>
                </c:pt>
                <c:pt idx="2">
                  <c:v>2013.g.</c:v>
                </c:pt>
                <c:pt idx="3">
                  <c:v>2018.g.</c:v>
                </c:pt>
                <c:pt idx="4">
                  <c:v>2020.g.</c:v>
                </c:pt>
                <c:pt idx="5">
                  <c:v>2021.g.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18</c:v>
                </c:pt>
                <c:pt idx="1">
                  <c:v>50.9</c:v>
                </c:pt>
                <c:pt idx="2">
                  <c:v>72</c:v>
                </c:pt>
                <c:pt idx="3">
                  <c:v>105.5</c:v>
                </c:pt>
                <c:pt idx="4">
                  <c:v>120.6</c:v>
                </c:pt>
                <c:pt idx="5">
                  <c:v>124.8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08-4A45-B442-7B5FCE2492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7091312"/>
        <c:axId val="487091640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1999.g.</c:v>
                </c:pt>
                <c:pt idx="1">
                  <c:v>2010.g.</c:v>
                </c:pt>
                <c:pt idx="2">
                  <c:v>2013.g.</c:v>
                </c:pt>
                <c:pt idx="3">
                  <c:v>2018.g.</c:v>
                </c:pt>
                <c:pt idx="4">
                  <c:v>2020.g.</c:v>
                </c:pt>
                <c:pt idx="5">
                  <c:v>2021.g.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18</c:v>
                </c:pt>
                <c:pt idx="1">
                  <c:v>50.9</c:v>
                </c:pt>
                <c:pt idx="2">
                  <c:v>72</c:v>
                </c:pt>
                <c:pt idx="3">
                  <c:v>105.5</c:v>
                </c:pt>
                <c:pt idx="4">
                  <c:v>120.6</c:v>
                </c:pt>
                <c:pt idx="5">
                  <c:v>124.8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B08-4A45-B442-7B5FCE2492C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1999.g.</c:v>
                </c:pt>
                <c:pt idx="1">
                  <c:v>2010.g.</c:v>
                </c:pt>
                <c:pt idx="2">
                  <c:v>2013.g.</c:v>
                </c:pt>
                <c:pt idx="3">
                  <c:v>2018.g.</c:v>
                </c:pt>
                <c:pt idx="4">
                  <c:v>2020.g.</c:v>
                </c:pt>
                <c:pt idx="5">
                  <c:v>2021.g.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B08-4A45-B442-7B5FCE2492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7091312"/>
        <c:axId val="487091640"/>
      </c:lineChart>
      <c:catAx>
        <c:axId val="487091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87091640"/>
        <c:crosses val="autoZero"/>
        <c:auto val="1"/>
        <c:lblAlgn val="ctr"/>
        <c:lblOffset val="100"/>
        <c:noMultiLvlLbl val="0"/>
      </c:catAx>
      <c:valAx>
        <c:axId val="487091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87091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38D4A-F714-4B4F-AFF0-8663880522A2}" type="datetimeFigureOut">
              <a:rPr lang="lv-LV" smtClean="0"/>
              <a:t>19.06.2023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F5D0A-E1BE-4C8E-A49E-B29E7BA33BE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66976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C612633-BC6B-40AC-9AFC-443019B90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6BD845BB-C542-4289-ADED-1DDE85F27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8004C059-C18C-4C27-B1E6-1480F3DF9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E81D-955C-4DEB-8AAF-30CA8EE4C47D}" type="datetimeFigureOut">
              <a:rPr lang="lv-LV" smtClean="0"/>
              <a:t>19.06.2023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8752BEA9-86E1-4097-BE2C-3B6724BC1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02CA7BBC-7B34-4763-8630-B4DC4A383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2C4F-0BF8-47E4-A79E-5765E7A027D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49828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4CF3F73-9C10-49C8-820B-B5E8A35A2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B5C5E5BF-A6E0-4FEF-84DD-30E828B35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F8A2AE59-385C-4D3C-92E7-7BF58ECA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E81D-955C-4DEB-8AAF-30CA8EE4C47D}" type="datetimeFigureOut">
              <a:rPr lang="lv-LV" smtClean="0"/>
              <a:t>19.06.2023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46B5C4D8-1F42-4A54-875F-86233212C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91AF3014-737C-40AA-AAC7-DDB2FA4A6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2C4F-0BF8-47E4-A79E-5765E7A027D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939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id="{88796398-F1DC-4CBF-AC01-EAFF715549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682E80F7-16A9-40A1-8A5F-178AD8BB2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ABA48B41-EC11-4495-866A-0046E3461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E81D-955C-4DEB-8AAF-30CA8EE4C47D}" type="datetimeFigureOut">
              <a:rPr lang="lv-LV" smtClean="0"/>
              <a:t>19.06.2023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30BEE8ED-A8F2-45C8-B7A2-B53D888CA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AEB8EC48-FAF7-4A38-AD3D-D68415173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2C4F-0BF8-47E4-A79E-5765E7A027D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52364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AF4B972-3D23-40F0-AF72-A71451AB2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B4EC593D-9E13-4A92-963C-9C941209B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4E41C00C-E0EE-40B3-AFCF-F0683B90D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E81D-955C-4DEB-8AAF-30CA8EE4C47D}" type="datetimeFigureOut">
              <a:rPr lang="lv-LV" smtClean="0"/>
              <a:t>19.06.2023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EC3DB119-C579-400A-BBC5-B545EAA91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F76283CA-A48D-442C-A749-47E574DFA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2C4F-0BF8-47E4-A79E-5765E7A027D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08372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E958F42-1B6A-43BB-98FB-EDE21F552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7D973C8F-EE04-4589-8BAD-F1C99FEDE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9A6E8ED9-DFF0-4857-8342-B81A06A05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E81D-955C-4DEB-8AAF-30CA8EE4C47D}" type="datetimeFigureOut">
              <a:rPr lang="lv-LV" smtClean="0"/>
              <a:t>19.06.2023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336CCD35-B1FF-4BB7-949D-6BBBAD0D3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90B0BF3C-4214-4093-AF42-712047665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2C4F-0BF8-47E4-A79E-5765E7A027D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95121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29660A9-607B-40AB-95F5-E36A32E6A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A418D971-0ED7-4530-BBCE-4E04C9F1B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51E62B5B-0BE6-40B7-A876-04AC38391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EEFA09BA-15BD-45AC-9834-D9ABAD5E8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E81D-955C-4DEB-8AAF-30CA8EE4C47D}" type="datetimeFigureOut">
              <a:rPr lang="lv-LV" smtClean="0"/>
              <a:t>19.06.2023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32204E3F-DF92-424B-B13D-3EAF413B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3B818F1C-17B7-4BEC-BF95-736190086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2C4F-0BF8-47E4-A79E-5765E7A027D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69900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97BA162-A50E-44A9-8B42-59770D40E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53B787AD-3B1A-409E-85DE-34BCDE974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AEB6F57A-8FB1-4002-AA6A-94614646A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9A1A3A3F-806A-46EB-A687-73B68D3D3F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4495DE93-6C63-49F3-A8CC-CF80883B23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id="{85772AC6-2AFF-4D6E-A010-35C830511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E81D-955C-4DEB-8AAF-30CA8EE4C47D}" type="datetimeFigureOut">
              <a:rPr lang="lv-LV" smtClean="0"/>
              <a:t>19.06.2023</a:t>
            </a:fld>
            <a:endParaRPr lang="lv-LV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FECD8935-3A21-4D8F-BA4E-AB41EFB7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D7CAC8DA-08D4-4288-8B53-81C314437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2C4F-0BF8-47E4-A79E-5765E7A027D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74851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D354DDC-B643-421B-B31D-07AD27568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D738A03A-8444-4AB9-AAC2-1F9CC8586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E81D-955C-4DEB-8AAF-30CA8EE4C47D}" type="datetimeFigureOut">
              <a:rPr lang="lv-LV" smtClean="0"/>
              <a:t>19.06.2023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F69D5E00-28A2-4779-8CE4-14F4BD85B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5CC473DA-EF31-4CA2-B336-F6EA29584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2C4F-0BF8-47E4-A79E-5765E7A027D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7033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B557E110-F6F0-4068-8AC3-23F182E0F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E81D-955C-4DEB-8AAF-30CA8EE4C47D}" type="datetimeFigureOut">
              <a:rPr lang="lv-LV" smtClean="0"/>
              <a:t>19.06.2023</a:t>
            </a:fld>
            <a:endParaRPr lang="lv-LV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B9110D2A-7144-4451-9849-D9C75A256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FEB7464F-0224-4BF3-AE38-F4173FB3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2C4F-0BF8-47E4-A79E-5765E7A027D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56108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560829D-9329-46F3-A263-C8BF9FF43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F9D193B-E179-4622-89EE-32149C849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CBD007D6-16D4-4DE6-9E1E-567792373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D60A6DDB-5D72-4D49-9C27-DA43D7B74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E81D-955C-4DEB-8AAF-30CA8EE4C47D}" type="datetimeFigureOut">
              <a:rPr lang="lv-LV" smtClean="0"/>
              <a:t>19.06.2023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A409FD1A-6B7D-4A66-801B-4C16B85B4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5FDB68C5-024F-4D81-B20E-E36471426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2C4F-0BF8-47E4-A79E-5765E7A027D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5476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0F979F4-7B91-47E5-876A-36A36DFF3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43FC9042-DB97-4101-B5CC-A2F2B17BFD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C481999F-7853-403A-ADFE-57CACDFC8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D8492AF4-7D41-4A71-B2DE-D07854D1A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E81D-955C-4DEB-8AAF-30CA8EE4C47D}" type="datetimeFigureOut">
              <a:rPr lang="lv-LV" smtClean="0"/>
              <a:t>19.06.2023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D35E0B27-FD2D-42AA-AE96-99510C07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5C6A228C-5BEE-4148-8984-EBB29A4A4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2C4F-0BF8-47E4-A79E-5765E7A027D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067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3AE810D5-63B8-43C0-9F00-6F038634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7C89BDD0-80E1-44A4-8024-8D2448E3A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18DD4A72-6BF5-4004-A5B0-D1B08CF1F9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CE81D-955C-4DEB-8AAF-30CA8EE4C47D}" type="datetimeFigureOut">
              <a:rPr lang="lv-LV" smtClean="0"/>
              <a:t>19.06.2023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4FDFB0AB-7093-46D1-882F-E8B5EC2B5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AF1B4F6B-D33E-4119-9932-E1331E7B4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D2C4F-0BF8-47E4-A79E-5765E7A027D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1558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AB8CE-40E7-4D23-837C-4AEC92D7F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4928" y="4039583"/>
            <a:ext cx="9144000" cy="964867"/>
          </a:xfrm>
        </p:spPr>
        <p:txBody>
          <a:bodyPr>
            <a:normAutofit/>
          </a:bodyPr>
          <a:lstStyle/>
          <a:p>
            <a:r>
              <a:rPr lang="lv-LV" sz="4800" b="1" dirty="0"/>
              <a:t>Bioloģiskā lauksaimniecība </a:t>
            </a:r>
            <a:r>
              <a:rPr lang="lv-LV" sz="4800" dirty="0"/>
              <a:t>Latvijā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D0A2D-9CFE-4555-AC13-3B4CD338A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1034" y="5011826"/>
            <a:ext cx="9144000" cy="401565"/>
          </a:xfrm>
        </p:spPr>
        <p:txBody>
          <a:bodyPr>
            <a:normAutofit lnSpcReduction="10000"/>
          </a:bodyPr>
          <a:lstStyle/>
          <a:p>
            <a:r>
              <a:rPr lang="lv-LV" dirty="0"/>
              <a:t>Latvijas Bioloģiskās lauksaimniecības asociācija</a:t>
            </a:r>
          </a:p>
        </p:txBody>
      </p:sp>
      <p:pic>
        <p:nvPicPr>
          <p:cNvPr id="4" name="Attēls 123">
            <a:extLst>
              <a:ext uri="{FF2B5EF4-FFF2-40B4-BE49-F238E27FC236}">
                <a16:creationId xmlns:a16="http://schemas.microsoft.com/office/drawing/2014/main" id="{3E76447D-688B-4BF4-8BF4-AB041D7E87D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456465" y="329618"/>
            <a:ext cx="1348426" cy="1123262"/>
          </a:xfrm>
          <a:prstGeom prst="rect">
            <a:avLst/>
          </a:prstGeom>
          <a:ln>
            <a:noFill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9ECB59-8AC1-48DC-9B07-F13AD4917EAA}"/>
              </a:ext>
            </a:extLst>
          </p:cNvPr>
          <p:cNvCxnSpPr>
            <a:cxnSpLocks/>
          </p:cNvCxnSpPr>
          <p:nvPr/>
        </p:nvCxnSpPr>
        <p:spPr>
          <a:xfrm>
            <a:off x="701040" y="1574800"/>
            <a:ext cx="1078992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6" name="Picture 2" descr="The EU organic logo">
            <a:extLst>
              <a:ext uri="{FF2B5EF4-FFF2-40B4-BE49-F238E27FC236}">
                <a16:creationId xmlns:a16="http://schemas.microsoft.com/office/drawing/2014/main" id="{24A8E015-C8A5-4795-97CE-EC4668F91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479" y="363459"/>
            <a:ext cx="1653792" cy="110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D52B2D-749F-4F1C-9859-DC49559DD176}"/>
              </a:ext>
            </a:extLst>
          </p:cNvPr>
          <p:cNvCxnSpPr>
            <a:cxnSpLocks/>
          </p:cNvCxnSpPr>
          <p:nvPr/>
        </p:nvCxnSpPr>
        <p:spPr>
          <a:xfrm>
            <a:off x="1661248" y="5599953"/>
            <a:ext cx="961136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8" name="Attēls 17" descr="Attēls, kurā ir govs, ārtelpa, debesis, zīdītājs&#10;&#10;Apraksts ģenerēts automātiski">
            <a:extLst>
              <a:ext uri="{FF2B5EF4-FFF2-40B4-BE49-F238E27FC236}">
                <a16:creationId xmlns:a16="http://schemas.microsoft.com/office/drawing/2014/main" id="{D2D4247E-B084-088C-38CB-917ABE018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037" y="1670721"/>
            <a:ext cx="3328634" cy="2219090"/>
          </a:xfrm>
          <a:prstGeom prst="rect">
            <a:avLst/>
          </a:prstGeom>
        </p:spPr>
      </p:pic>
      <p:pic>
        <p:nvPicPr>
          <p:cNvPr id="20" name="Attēls 19" descr="Attēls, kurā ir kaudze&#10;&#10;Apraksts ģenerēts automātiski">
            <a:extLst>
              <a:ext uri="{FF2B5EF4-FFF2-40B4-BE49-F238E27FC236}">
                <a16:creationId xmlns:a16="http://schemas.microsoft.com/office/drawing/2014/main" id="{50FF9035-37F7-0E26-714B-0DFC9DE241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5"/>
          <a:stretch/>
        </p:blipFill>
        <p:spPr>
          <a:xfrm flipH="1">
            <a:off x="6466928" y="1667950"/>
            <a:ext cx="2820507" cy="2219089"/>
          </a:xfrm>
          <a:prstGeom prst="rect">
            <a:avLst/>
          </a:prstGeom>
        </p:spPr>
      </p:pic>
      <p:pic>
        <p:nvPicPr>
          <p:cNvPr id="14" name="Attēls 13" descr="Attēls, kurā ir iekštelpa, bokss&#10;&#10;Apraksts ģenerēts automātiski">
            <a:extLst>
              <a:ext uri="{FF2B5EF4-FFF2-40B4-BE49-F238E27FC236}">
                <a16:creationId xmlns:a16="http://schemas.microsoft.com/office/drawing/2014/main" id="{DAC93A07-CD64-EA2F-4CF5-AD11F4041B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58"/>
          <a:stretch/>
        </p:blipFill>
        <p:spPr>
          <a:xfrm>
            <a:off x="9327700" y="1667949"/>
            <a:ext cx="2864300" cy="2219090"/>
          </a:xfrm>
          <a:prstGeom prst="rect">
            <a:avLst/>
          </a:prstGeom>
        </p:spPr>
      </p:pic>
      <p:pic>
        <p:nvPicPr>
          <p:cNvPr id="22" name="Attēls 21" descr="Attēls, kurā ir augs, traips, zāle&#10;&#10;Apraksts ģenerēts automātiski">
            <a:extLst>
              <a:ext uri="{FF2B5EF4-FFF2-40B4-BE49-F238E27FC236}">
                <a16:creationId xmlns:a16="http://schemas.microsoft.com/office/drawing/2014/main" id="{293F96DE-85EC-5E67-CD48-16D22427D6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/>
          <a:stretch/>
        </p:blipFill>
        <p:spPr>
          <a:xfrm>
            <a:off x="0" y="1670721"/>
            <a:ext cx="3047780" cy="221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2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81BA607-AB59-45D4-91F4-9DDEBA544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9" b="21583"/>
          <a:stretch/>
        </p:blipFill>
        <p:spPr bwMode="auto">
          <a:xfrm>
            <a:off x="1" y="37920"/>
            <a:ext cx="12192000" cy="678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1FB13-9E44-4D13-BD1F-3FB384364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b="1" dirty="0"/>
              <a:t>Nozares izaicinājumi </a:t>
            </a:r>
            <a:r>
              <a:rPr lang="lv-LV" dirty="0"/>
              <a:t>Latvijā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5A5FC-BCF3-4AD0-ACBB-47A0468F0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779" y="1791814"/>
            <a:ext cx="8986361" cy="4174162"/>
          </a:xfrm>
        </p:spPr>
        <p:txBody>
          <a:bodyPr>
            <a:normAutofit/>
          </a:bodyPr>
          <a:lstStyle/>
          <a:p>
            <a:pPr marL="460466" indent="-457200">
              <a:lnSpc>
                <a:spcPct val="15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ZINĀTNE UN PĒTNIECĪBA (FINANSĒJUMS, CILVĒKRESURSI)</a:t>
            </a:r>
          </a:p>
          <a:p>
            <a:pPr marL="460466" indent="-457200">
              <a:lnSpc>
                <a:spcPct val="15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BIOLOĢISKĀ LAUKSAIMNIECĪBA IZGLĪTĪBAS SISTĒMĀ</a:t>
            </a:r>
          </a:p>
          <a:p>
            <a:pPr marL="460466" indent="-457200">
              <a:lnSpc>
                <a:spcPct val="15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LAUKSAIMNIECĪBAS POLITIKA UN ATBALSTS</a:t>
            </a:r>
          </a:p>
          <a:p>
            <a:pPr marL="460466" indent="-457200">
              <a:lnSpc>
                <a:spcPct val="15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ZAĻĀ PUBLISKAIS IEPIRKUMA PILNVEIDE</a:t>
            </a:r>
          </a:p>
          <a:p>
            <a:pPr marL="460466" indent="-457200">
              <a:lnSpc>
                <a:spcPct val="15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PATĒRĒTĀJU IZGLĪTOŠANAS PASĀKUMI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9F597E-8D2F-410E-96AD-D3FFD4717D50}"/>
              </a:ext>
            </a:extLst>
          </p:cNvPr>
          <p:cNvCxnSpPr>
            <a:cxnSpLocks/>
          </p:cNvCxnSpPr>
          <p:nvPr/>
        </p:nvCxnSpPr>
        <p:spPr>
          <a:xfrm>
            <a:off x="701040" y="355600"/>
            <a:ext cx="1078992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4B5243-B74E-4F30-A360-F7429C2BF20F}"/>
              </a:ext>
            </a:extLst>
          </p:cNvPr>
          <p:cNvCxnSpPr>
            <a:cxnSpLocks/>
          </p:cNvCxnSpPr>
          <p:nvPr/>
        </p:nvCxnSpPr>
        <p:spPr>
          <a:xfrm>
            <a:off x="701040" y="345440"/>
            <a:ext cx="0" cy="89408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96429E-1332-493C-A89B-DB5BCAB06430}"/>
              </a:ext>
            </a:extLst>
          </p:cNvPr>
          <p:cNvCxnSpPr>
            <a:cxnSpLocks/>
          </p:cNvCxnSpPr>
          <p:nvPr/>
        </p:nvCxnSpPr>
        <p:spPr>
          <a:xfrm>
            <a:off x="701040" y="6035040"/>
            <a:ext cx="1078992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2" descr="The EU organic logo">
            <a:extLst>
              <a:ext uri="{FF2B5EF4-FFF2-40B4-BE49-F238E27FC236}">
                <a16:creationId xmlns:a16="http://schemas.microsoft.com/office/drawing/2014/main" id="{2E5B5D28-7567-4B07-AFCE-ABB4960BA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87" y="6205230"/>
            <a:ext cx="922276" cy="6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ttēls 123">
            <a:extLst>
              <a:ext uri="{FF2B5EF4-FFF2-40B4-BE49-F238E27FC236}">
                <a16:creationId xmlns:a16="http://schemas.microsoft.com/office/drawing/2014/main" id="{35D4B74A-FA6D-45F2-B4D9-BBE23B8FBD5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069375" y="6173170"/>
            <a:ext cx="797170" cy="6640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203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7A89FB-A462-4899-9D7A-A472214660E4}"/>
              </a:ext>
            </a:extLst>
          </p:cNvPr>
          <p:cNvCxnSpPr>
            <a:cxnSpLocks/>
          </p:cNvCxnSpPr>
          <p:nvPr/>
        </p:nvCxnSpPr>
        <p:spPr>
          <a:xfrm>
            <a:off x="701040" y="355600"/>
            <a:ext cx="1078992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6E11AA-D461-4DE4-B51B-5965BF1EF353}"/>
              </a:ext>
            </a:extLst>
          </p:cNvPr>
          <p:cNvCxnSpPr>
            <a:cxnSpLocks/>
          </p:cNvCxnSpPr>
          <p:nvPr/>
        </p:nvCxnSpPr>
        <p:spPr>
          <a:xfrm>
            <a:off x="701040" y="345440"/>
            <a:ext cx="0" cy="89408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E3B99E-D5FE-4825-812A-6D87A24D739C}"/>
              </a:ext>
            </a:extLst>
          </p:cNvPr>
          <p:cNvCxnSpPr>
            <a:cxnSpLocks/>
          </p:cNvCxnSpPr>
          <p:nvPr/>
        </p:nvCxnSpPr>
        <p:spPr>
          <a:xfrm>
            <a:off x="701040" y="6035040"/>
            <a:ext cx="1078992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9" name="Title 38">
            <a:extLst>
              <a:ext uri="{FF2B5EF4-FFF2-40B4-BE49-F238E27FC236}">
                <a16:creationId xmlns:a16="http://schemas.microsoft.com/office/drawing/2014/main" id="{9EFE58B4-630D-474B-97AD-78C56FB1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10515595" cy="894078"/>
          </a:xfrm>
        </p:spPr>
        <p:txBody>
          <a:bodyPr>
            <a:normAutofit/>
          </a:bodyPr>
          <a:lstStyle/>
          <a:p>
            <a:pPr algn="ctr"/>
            <a:r>
              <a:rPr lang="lv-LV" sz="4400" dirty="0"/>
              <a:t>Bio platību attīstības </a:t>
            </a:r>
            <a:r>
              <a:rPr lang="lv-LV" sz="4400" b="1" dirty="0"/>
              <a:t>dinamika</a:t>
            </a:r>
            <a:endParaRPr lang="lv-LV" sz="4400" dirty="0"/>
          </a:p>
        </p:txBody>
      </p:sp>
      <p:graphicFrame>
        <p:nvGraphicFramePr>
          <p:cNvPr id="34" name="Content Placeholder 33">
            <a:extLst>
              <a:ext uri="{FF2B5EF4-FFF2-40B4-BE49-F238E27FC236}">
                <a16:creationId xmlns:a16="http://schemas.microsoft.com/office/drawing/2014/main" id="{DC0B10DE-2696-4FC0-A640-F65579B329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3663161"/>
              </p:ext>
            </p:extLst>
          </p:nvPr>
        </p:nvGraphicFramePr>
        <p:xfrm>
          <a:off x="4033381" y="987425"/>
          <a:ext cx="7322007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301B55FC-B230-42A1-B54C-47574313B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633354"/>
            <a:ext cx="3534972" cy="4914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8640" indent="-457200">
              <a:lnSpc>
                <a:spcPct val="10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z="2700" b="1" dirty="0"/>
              <a:t>16%</a:t>
            </a:r>
            <a:r>
              <a:rPr lang="lv-LV" sz="2700" dirty="0"/>
              <a:t> no lauksaimniecības zemes</a:t>
            </a:r>
          </a:p>
          <a:p>
            <a:pPr marL="458640" indent="-457200">
              <a:lnSpc>
                <a:spcPct val="10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endParaRPr lang="lv-LV" sz="2700" dirty="0"/>
          </a:p>
          <a:p>
            <a:pPr marL="458640" indent="-457200">
              <a:lnSpc>
                <a:spcPct val="10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z="2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4453</a:t>
            </a:r>
            <a: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operatori, no kuriem 4200 – zemnieku saimniecības</a:t>
            </a:r>
            <a:endParaRPr lang="lv-LV" sz="2700" dirty="0"/>
          </a:p>
          <a:p>
            <a:pPr marL="458640" indent="-457200">
              <a:lnSpc>
                <a:spcPct val="10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endParaRPr lang="lv-LV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  <a:p>
            <a:pPr marL="458640" indent="-457200">
              <a:lnSpc>
                <a:spcPct val="10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endParaRPr lang="lv-LV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D22F8D8-0602-4E28-89C5-98FE08E5A317}"/>
              </a:ext>
            </a:extLst>
          </p:cNvPr>
          <p:cNvSpPr/>
          <p:nvPr/>
        </p:nvSpPr>
        <p:spPr>
          <a:xfrm rot="16200000">
            <a:off x="10900366" y="3143469"/>
            <a:ext cx="1201739" cy="378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Platība, ha</a:t>
            </a:r>
          </a:p>
        </p:txBody>
      </p:sp>
      <p:pic>
        <p:nvPicPr>
          <p:cNvPr id="40" name="Picture 2" descr="The EU organic logo">
            <a:extLst>
              <a:ext uri="{FF2B5EF4-FFF2-40B4-BE49-F238E27FC236}">
                <a16:creationId xmlns:a16="http://schemas.microsoft.com/office/drawing/2014/main" id="{31E68ECD-DFF7-4C2C-8846-4C29FA625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87" y="6205230"/>
            <a:ext cx="922276" cy="6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Attēls 123">
            <a:extLst>
              <a:ext uri="{FF2B5EF4-FFF2-40B4-BE49-F238E27FC236}">
                <a16:creationId xmlns:a16="http://schemas.microsoft.com/office/drawing/2014/main" id="{5F2109BB-47A1-4A54-8AA7-E69683959D7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069375" y="6173170"/>
            <a:ext cx="797170" cy="6640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383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1FB13-9E44-4D13-BD1F-3FB384364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dirty="0"/>
              <a:t>Bioloģiskā </a:t>
            </a:r>
            <a:r>
              <a:rPr lang="lv-LV" b="1" dirty="0"/>
              <a:t>lopkopība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5A5FC-BCF3-4AD0-ACBB-47A0468F0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497" y="1602170"/>
            <a:ext cx="10398303" cy="4818214"/>
          </a:xfrm>
        </p:spPr>
        <p:txBody>
          <a:bodyPr>
            <a:normAutofit/>
          </a:bodyPr>
          <a:lstStyle/>
          <a:p>
            <a:pPr marL="458640" indent="-457200">
              <a:lnSpc>
                <a:spcPct val="15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(Body)"/>
                <a:ea typeface="Cambria" panose="02040503050406030204" pitchFamily="18" charset="0"/>
              </a:rPr>
              <a:t>Aptuveni 80% no visām bioloģiskajām saimniecībām – </a:t>
            </a:r>
          </a:p>
          <a:p>
            <a:pPr marL="458640" indent="-457200">
              <a:lnSpc>
                <a:spcPct val="15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z="2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(Body)"/>
                <a:ea typeface="Cambria" panose="02040503050406030204" pitchFamily="18" charset="0"/>
              </a:rPr>
              <a:t>lopkopības saimniecības.</a:t>
            </a:r>
          </a:p>
          <a:p>
            <a:pPr marL="458640" indent="-457200">
              <a:lnSpc>
                <a:spcPct val="15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(Body)"/>
                <a:ea typeface="Cambria" panose="02040503050406030204" pitchFamily="18" charset="0"/>
              </a:rPr>
              <a:t>Dominējošā nozare – </a:t>
            </a:r>
            <a:r>
              <a:rPr lang="lv-LV" sz="2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(Body)"/>
                <a:ea typeface="Cambria" panose="02040503050406030204" pitchFamily="18" charset="0"/>
              </a:rPr>
              <a:t>piena lopkopība </a:t>
            </a:r>
            <a: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(Body)"/>
                <a:ea typeface="Cambria" panose="02040503050406030204" pitchFamily="18" charset="0"/>
              </a:rPr>
              <a:t>(1 239 piena ražošanas saimniecību). </a:t>
            </a:r>
          </a:p>
          <a:p>
            <a:pPr marL="458640" indent="-457200">
              <a:lnSpc>
                <a:spcPct val="15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z="2700" dirty="0" err="1"/>
              <a:t>Biopiena</a:t>
            </a:r>
            <a:r>
              <a:rPr lang="lv-LV" sz="2700" dirty="0"/>
              <a:t> pārstrāde – </a:t>
            </a:r>
            <a:r>
              <a:rPr lang="lv-LV" sz="2700" b="1" dirty="0"/>
              <a:t>labi attīstīta.</a:t>
            </a:r>
            <a:endParaRPr lang="lv-LV" sz="2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 (Body)"/>
              <a:ea typeface="Cambria" panose="02040503050406030204" pitchFamily="18" charset="0"/>
            </a:endParaRPr>
          </a:p>
          <a:p>
            <a:pPr marL="458640" indent="-457200">
              <a:lnSpc>
                <a:spcPct val="15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z="2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(Body)"/>
                <a:ea typeface="Cambria" panose="02040503050406030204" pitchFamily="18" charset="0"/>
              </a:rPr>
              <a:t>1 554</a:t>
            </a:r>
            <a: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(Body)"/>
                <a:ea typeface="Cambria" panose="02040503050406030204" pitchFamily="18" charset="0"/>
              </a:rPr>
              <a:t> gaļas liellopu saimniecības.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9F597E-8D2F-410E-96AD-D3FFD4717D50}"/>
              </a:ext>
            </a:extLst>
          </p:cNvPr>
          <p:cNvCxnSpPr>
            <a:cxnSpLocks/>
          </p:cNvCxnSpPr>
          <p:nvPr/>
        </p:nvCxnSpPr>
        <p:spPr>
          <a:xfrm>
            <a:off x="701040" y="355600"/>
            <a:ext cx="1078992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4B5243-B74E-4F30-A360-F7429C2BF20F}"/>
              </a:ext>
            </a:extLst>
          </p:cNvPr>
          <p:cNvCxnSpPr>
            <a:cxnSpLocks/>
          </p:cNvCxnSpPr>
          <p:nvPr/>
        </p:nvCxnSpPr>
        <p:spPr>
          <a:xfrm>
            <a:off x="701040" y="345440"/>
            <a:ext cx="0" cy="89408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96429E-1332-493C-A89B-DB5BCAB06430}"/>
              </a:ext>
            </a:extLst>
          </p:cNvPr>
          <p:cNvCxnSpPr>
            <a:cxnSpLocks/>
          </p:cNvCxnSpPr>
          <p:nvPr/>
        </p:nvCxnSpPr>
        <p:spPr>
          <a:xfrm>
            <a:off x="701040" y="6035040"/>
            <a:ext cx="1078992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3" name="Picture 2" descr="The EU organic logo">
            <a:extLst>
              <a:ext uri="{FF2B5EF4-FFF2-40B4-BE49-F238E27FC236}">
                <a16:creationId xmlns:a16="http://schemas.microsoft.com/office/drawing/2014/main" id="{B06601C0-709F-4047-9EA9-E58F331FB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87" y="6205230"/>
            <a:ext cx="922276" cy="6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ttēls 123">
            <a:extLst>
              <a:ext uri="{FF2B5EF4-FFF2-40B4-BE49-F238E27FC236}">
                <a16:creationId xmlns:a16="http://schemas.microsoft.com/office/drawing/2014/main" id="{AE7178CD-2B74-40D2-935F-B7008E0EA91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69375" y="6173170"/>
            <a:ext cx="797170" cy="6640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546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1FB13-9E44-4D13-BD1F-3FB384364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dirty="0"/>
              <a:t>Bioloģiskā </a:t>
            </a:r>
            <a:r>
              <a:rPr lang="lv-LV" b="1" dirty="0"/>
              <a:t>graudkopība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5A5FC-BCF3-4AD0-ACBB-47A0468F0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949" y="1250805"/>
            <a:ext cx="10652761" cy="4356390"/>
          </a:xfrm>
        </p:spPr>
        <p:txBody>
          <a:bodyPr>
            <a:normAutofit fontScale="85000" lnSpcReduction="20000"/>
          </a:bodyPr>
          <a:lstStyle/>
          <a:p>
            <a:pPr marL="1306" indent="0">
              <a:buClr>
                <a:srgbClr val="000000"/>
              </a:buClr>
              <a:buNone/>
            </a:pPr>
            <a:endParaRPr lang="lv-LV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  <a:p>
            <a:pPr marL="460466" indent="-457200">
              <a:lnSpc>
                <a:spcPct val="15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Griķi</a:t>
            </a:r>
            <a:r>
              <a:rPr lang="lv-LV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14 470 ha = 50% bio no visiem griķiem;</a:t>
            </a:r>
            <a:endParaRPr lang="lv-LV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60466" indent="-457200">
              <a:lnSpc>
                <a:spcPct val="15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Auzas</a:t>
            </a:r>
            <a:r>
              <a:rPr lang="lv-LV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30 951 ha = 38% bio no visām auzām;</a:t>
            </a:r>
          </a:p>
          <a:p>
            <a:pPr marL="460466" indent="-457200">
              <a:lnSpc>
                <a:spcPct val="15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Rudzi </a:t>
            </a:r>
            <a:r>
              <a:rPr lang="lv-LV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6 492 ha = 19% bio no visiem rudziem;</a:t>
            </a:r>
          </a:p>
          <a:p>
            <a:pPr marL="460466" indent="-457200">
              <a:lnSpc>
                <a:spcPct val="15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Mieži </a:t>
            </a:r>
            <a:r>
              <a:rPr lang="lv-LV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2 712 ha = 5% no visiem miežiem;</a:t>
            </a:r>
          </a:p>
          <a:p>
            <a:pPr marL="460466" indent="-457200">
              <a:lnSpc>
                <a:spcPct val="15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Kvieši</a:t>
            </a:r>
            <a:r>
              <a:rPr lang="lv-LV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10 199 ha = 2% no visiem kviešiem.</a:t>
            </a:r>
          </a:p>
          <a:p>
            <a:pPr marL="460466" indent="-457200">
              <a:lnSpc>
                <a:spcPct val="15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Spēcīgi attīstīta graudaugu</a:t>
            </a:r>
            <a:r>
              <a:rPr lang="lv-LV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pārstrāde</a:t>
            </a:r>
            <a:r>
              <a:rPr lang="lv-LV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9F597E-8D2F-410E-96AD-D3FFD4717D50}"/>
              </a:ext>
            </a:extLst>
          </p:cNvPr>
          <p:cNvCxnSpPr>
            <a:cxnSpLocks/>
          </p:cNvCxnSpPr>
          <p:nvPr/>
        </p:nvCxnSpPr>
        <p:spPr>
          <a:xfrm>
            <a:off x="701040" y="355600"/>
            <a:ext cx="1078992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4B5243-B74E-4F30-A360-F7429C2BF20F}"/>
              </a:ext>
            </a:extLst>
          </p:cNvPr>
          <p:cNvCxnSpPr>
            <a:cxnSpLocks/>
          </p:cNvCxnSpPr>
          <p:nvPr/>
        </p:nvCxnSpPr>
        <p:spPr>
          <a:xfrm>
            <a:off x="701040" y="345440"/>
            <a:ext cx="0" cy="89408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96429E-1332-493C-A89B-DB5BCAB06430}"/>
              </a:ext>
            </a:extLst>
          </p:cNvPr>
          <p:cNvCxnSpPr>
            <a:cxnSpLocks/>
          </p:cNvCxnSpPr>
          <p:nvPr/>
        </p:nvCxnSpPr>
        <p:spPr>
          <a:xfrm>
            <a:off x="701040" y="6035040"/>
            <a:ext cx="1078992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2" descr="The EU organic logo">
            <a:extLst>
              <a:ext uri="{FF2B5EF4-FFF2-40B4-BE49-F238E27FC236}">
                <a16:creationId xmlns:a16="http://schemas.microsoft.com/office/drawing/2014/main" id="{2E5B5D28-7567-4B07-AFCE-ABB4960BA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87" y="6205230"/>
            <a:ext cx="922276" cy="6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ttēls 123">
            <a:extLst>
              <a:ext uri="{FF2B5EF4-FFF2-40B4-BE49-F238E27FC236}">
                <a16:creationId xmlns:a16="http://schemas.microsoft.com/office/drawing/2014/main" id="{35D4B74A-FA6D-45F2-B4D9-BBE23B8FBD5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69375" y="6173170"/>
            <a:ext cx="797170" cy="6640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096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4" name="Picture 12" descr="✓ black currant free vector eps, cdr, ai, svg vector illustration graphic  art">
            <a:extLst>
              <a:ext uri="{FF2B5EF4-FFF2-40B4-BE49-F238E27FC236}">
                <a16:creationId xmlns:a16="http://schemas.microsoft.com/office/drawing/2014/main" id="{F5511BBD-260D-4AF7-A31C-13D3467AA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4751">
            <a:off x="9117968" y="2663501"/>
            <a:ext cx="2873053" cy="286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8F94A8-1C39-4E47-80B0-060832658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365125"/>
            <a:ext cx="10654348" cy="1325563"/>
          </a:xfrm>
        </p:spPr>
        <p:txBody>
          <a:bodyPr/>
          <a:lstStyle/>
          <a:p>
            <a:pPr algn="ctr"/>
            <a:r>
              <a:rPr lang="lv-LV" b="1" dirty="0"/>
              <a:t>Bioloģiski</a:t>
            </a:r>
            <a:r>
              <a:rPr lang="lv-LV" dirty="0"/>
              <a:t> – vairāk nekā citi</a:t>
            </a:r>
            <a:br>
              <a:rPr lang="lv-LV" dirty="0"/>
            </a:br>
            <a:r>
              <a:rPr lang="lv-LV" sz="2800" dirty="0"/>
              <a:t>(% no kopējās platības LV)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7A89FB-A462-4899-9D7A-A472214660E4}"/>
              </a:ext>
            </a:extLst>
          </p:cNvPr>
          <p:cNvCxnSpPr>
            <a:cxnSpLocks/>
          </p:cNvCxnSpPr>
          <p:nvPr/>
        </p:nvCxnSpPr>
        <p:spPr>
          <a:xfrm>
            <a:off x="701040" y="355600"/>
            <a:ext cx="1078992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6E11AA-D461-4DE4-B51B-5965BF1EF353}"/>
              </a:ext>
            </a:extLst>
          </p:cNvPr>
          <p:cNvCxnSpPr>
            <a:cxnSpLocks/>
          </p:cNvCxnSpPr>
          <p:nvPr/>
        </p:nvCxnSpPr>
        <p:spPr>
          <a:xfrm>
            <a:off x="701040" y="345440"/>
            <a:ext cx="0" cy="89408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E3B99E-D5FE-4825-812A-6D87A24D739C}"/>
              </a:ext>
            </a:extLst>
          </p:cNvPr>
          <p:cNvCxnSpPr>
            <a:cxnSpLocks/>
          </p:cNvCxnSpPr>
          <p:nvPr/>
        </p:nvCxnSpPr>
        <p:spPr>
          <a:xfrm>
            <a:off x="701040" y="6035040"/>
            <a:ext cx="1078992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CustomShape 4">
            <a:extLst>
              <a:ext uri="{FF2B5EF4-FFF2-40B4-BE49-F238E27FC236}">
                <a16:creationId xmlns:a16="http://schemas.microsoft.com/office/drawing/2014/main" id="{4B57628C-FCE7-4882-9A16-6EDAE0B23C7E}"/>
              </a:ext>
            </a:extLst>
          </p:cNvPr>
          <p:cNvSpPr txBox="1">
            <a:spLocks/>
          </p:cNvSpPr>
          <p:nvPr/>
        </p:nvSpPr>
        <p:spPr>
          <a:xfrm>
            <a:off x="1617445" y="3264106"/>
            <a:ext cx="3887949" cy="122480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0" tIns="2844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8280" indent="-457200">
              <a:lnSpc>
                <a:spcPct val="11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z="2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Cietes kartupeļi 70% </a:t>
            </a:r>
          </a:p>
          <a:p>
            <a:pPr marL="1080" indent="0">
              <a:lnSpc>
                <a:spcPct val="110000"/>
              </a:lnSpc>
              <a:buClr>
                <a:srgbClr val="ADD34D"/>
              </a:buClr>
              <a:buSzPct val="80000"/>
              <a:buNone/>
            </a:pPr>
            <a:r>
              <a:rPr lang="lv-LV" sz="2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     </a:t>
            </a:r>
            <a: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bio </a:t>
            </a:r>
            <a:r>
              <a:rPr lang="en-US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5</a:t>
            </a:r>
            <a: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90</a:t>
            </a:r>
            <a:r>
              <a:rPr lang="en-US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ha</a:t>
            </a:r>
            <a:endParaRPr lang="lv-LV" sz="2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2" name="CustomShape 4">
            <a:extLst>
              <a:ext uri="{FF2B5EF4-FFF2-40B4-BE49-F238E27FC236}">
                <a16:creationId xmlns:a16="http://schemas.microsoft.com/office/drawing/2014/main" id="{BC23E8DC-4A1B-47D2-8759-25A81EFCAC38}"/>
              </a:ext>
            </a:extLst>
          </p:cNvPr>
          <p:cNvSpPr txBox="1">
            <a:spLocks/>
          </p:cNvSpPr>
          <p:nvPr/>
        </p:nvSpPr>
        <p:spPr>
          <a:xfrm>
            <a:off x="1518984" y="2061355"/>
            <a:ext cx="3891212" cy="118432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0" tIns="2844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5920" indent="-457200">
              <a:lnSpc>
                <a:spcPct val="10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z="2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Upenes 77%</a:t>
            </a:r>
            <a:br>
              <a:rPr lang="lv-LV" sz="2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</a:br>
            <a: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bio</a:t>
            </a:r>
            <a:r>
              <a:rPr lang="lv-LV" sz="2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</a:t>
            </a:r>
            <a: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1 516</a:t>
            </a:r>
            <a:r>
              <a:rPr lang="en-US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ha</a:t>
            </a:r>
            <a:endParaRPr lang="lv-LV" sz="2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3" name="CustomShape 4">
            <a:extLst>
              <a:ext uri="{FF2B5EF4-FFF2-40B4-BE49-F238E27FC236}">
                <a16:creationId xmlns:a16="http://schemas.microsoft.com/office/drawing/2014/main" id="{BD10CB2D-D875-4126-8CE1-FF3F6F3D213B}"/>
              </a:ext>
            </a:extLst>
          </p:cNvPr>
          <p:cNvSpPr txBox="1">
            <a:spLocks/>
          </p:cNvSpPr>
          <p:nvPr/>
        </p:nvSpPr>
        <p:spPr>
          <a:xfrm>
            <a:off x="5948373" y="2050596"/>
            <a:ext cx="4507662" cy="12937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0" tIns="2844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8280" indent="-457200">
              <a:lnSpc>
                <a:spcPct val="93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z="2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(Body)"/>
                <a:ea typeface="DejaVu Sans"/>
              </a:rPr>
              <a:t>Krūmcidonijas 60% </a:t>
            </a:r>
            <a:br>
              <a:rPr lang="lv-LV" sz="2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(Body)"/>
                <a:ea typeface="DejaVu Sans"/>
              </a:rPr>
            </a:br>
            <a: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(Body)"/>
                <a:ea typeface="DejaVu Sans"/>
              </a:rPr>
              <a:t>bio 427 ha</a:t>
            </a:r>
            <a:endParaRPr lang="lv-LV" sz="2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 (Body)"/>
            </a:endParaRPr>
          </a:p>
        </p:txBody>
      </p:sp>
      <p:pic>
        <p:nvPicPr>
          <p:cNvPr id="16" name="Picture 2" descr="The EU organic logo">
            <a:extLst>
              <a:ext uri="{FF2B5EF4-FFF2-40B4-BE49-F238E27FC236}">
                <a16:creationId xmlns:a16="http://schemas.microsoft.com/office/drawing/2014/main" id="{04D53EA7-BCBB-43C9-B32A-1952762AF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87" y="6205230"/>
            <a:ext cx="922276" cy="6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ttēls 123">
            <a:extLst>
              <a:ext uri="{FF2B5EF4-FFF2-40B4-BE49-F238E27FC236}">
                <a16:creationId xmlns:a16="http://schemas.microsoft.com/office/drawing/2014/main" id="{40907FBD-0183-43CB-BDDC-4212337CEBB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069375" y="6173170"/>
            <a:ext cx="797170" cy="664057"/>
          </a:xfrm>
          <a:prstGeom prst="rect">
            <a:avLst/>
          </a:prstGeom>
          <a:ln>
            <a:noFill/>
          </a:ln>
        </p:spPr>
      </p:pic>
      <p:sp>
        <p:nvSpPr>
          <p:cNvPr id="14" name="CustomShape 4">
            <a:extLst>
              <a:ext uri="{FF2B5EF4-FFF2-40B4-BE49-F238E27FC236}">
                <a16:creationId xmlns:a16="http://schemas.microsoft.com/office/drawing/2014/main" id="{A883D4DB-4E58-465D-87F2-4A816159591A}"/>
              </a:ext>
            </a:extLst>
          </p:cNvPr>
          <p:cNvSpPr txBox="1">
            <a:spLocks/>
          </p:cNvSpPr>
          <p:nvPr/>
        </p:nvSpPr>
        <p:spPr>
          <a:xfrm>
            <a:off x="5849913" y="3270384"/>
            <a:ext cx="3891212" cy="118432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0" tIns="2844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5920" indent="-457200">
              <a:lnSpc>
                <a:spcPct val="10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z="2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Kumelītes 86%</a:t>
            </a:r>
            <a:br>
              <a:rPr lang="lv-LV" sz="2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</a:br>
            <a: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bio</a:t>
            </a:r>
            <a:r>
              <a:rPr lang="lv-LV" sz="2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</a:t>
            </a:r>
            <a: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324</a:t>
            </a:r>
            <a:r>
              <a:rPr lang="en-US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ha</a:t>
            </a:r>
            <a:endParaRPr lang="lv-LV" sz="2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  <a:p>
            <a:pPr marL="565920" indent="-457200">
              <a:lnSpc>
                <a:spcPct val="10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endParaRPr lang="lv-LV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  <a:p>
            <a:pPr marL="565920" indent="-457200">
              <a:lnSpc>
                <a:spcPct val="10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endParaRPr lang="lv-LV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0" name="CustomShape 4">
            <a:extLst>
              <a:ext uri="{FF2B5EF4-FFF2-40B4-BE49-F238E27FC236}">
                <a16:creationId xmlns:a16="http://schemas.microsoft.com/office/drawing/2014/main" id="{8AE23566-971D-4F3C-A4D1-6FD6947DBBD7}"/>
              </a:ext>
            </a:extLst>
          </p:cNvPr>
          <p:cNvSpPr txBox="1">
            <a:spLocks/>
          </p:cNvSpPr>
          <p:nvPr/>
        </p:nvSpPr>
        <p:spPr>
          <a:xfrm>
            <a:off x="1518984" y="4630983"/>
            <a:ext cx="3891212" cy="118432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0" tIns="2844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5920" indent="-457200">
              <a:lnSpc>
                <a:spcPct val="10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z="2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Kaņepes 68%</a:t>
            </a:r>
            <a:br>
              <a:rPr lang="lv-LV" sz="2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</a:br>
            <a: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bio</a:t>
            </a:r>
            <a:r>
              <a:rPr lang="en-US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 </a:t>
            </a:r>
            <a: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853</a:t>
            </a:r>
            <a:r>
              <a:rPr lang="en-US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ha</a:t>
            </a:r>
            <a:endParaRPr lang="lv-LV" sz="2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" name="CustomShape 4">
            <a:extLst>
              <a:ext uri="{FF2B5EF4-FFF2-40B4-BE49-F238E27FC236}">
                <a16:creationId xmlns:a16="http://schemas.microsoft.com/office/drawing/2014/main" id="{3C3063FC-287B-70EE-E87E-9537F7340637}"/>
              </a:ext>
            </a:extLst>
          </p:cNvPr>
          <p:cNvSpPr txBox="1">
            <a:spLocks/>
          </p:cNvSpPr>
          <p:nvPr/>
        </p:nvSpPr>
        <p:spPr>
          <a:xfrm>
            <a:off x="5849913" y="4665331"/>
            <a:ext cx="3891212" cy="118432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0" tIns="2844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5920" indent="-457200">
              <a:lnSpc>
                <a:spcPct val="10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z="2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Smiltsērkšķi 47%</a:t>
            </a:r>
            <a:br>
              <a:rPr lang="lv-LV" sz="2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</a:br>
            <a: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bio</a:t>
            </a:r>
            <a:r>
              <a:rPr lang="lv-LV" sz="2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</a:t>
            </a:r>
            <a: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695</a:t>
            </a:r>
            <a:r>
              <a:rPr lang="en-US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ha</a:t>
            </a:r>
            <a:endParaRPr lang="lv-LV" sz="2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  <a:p>
            <a:pPr marL="565920" indent="-457200">
              <a:lnSpc>
                <a:spcPct val="10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endParaRPr lang="lv-LV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  <a:p>
            <a:pPr marL="565920" indent="-457200">
              <a:lnSpc>
                <a:spcPct val="10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endParaRPr lang="lv-LV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531060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Map of organic farming area by EU country, 2019 data">
            <a:extLst>
              <a:ext uri="{FF2B5EF4-FFF2-40B4-BE49-F238E27FC236}">
                <a16:creationId xmlns:a16="http://schemas.microsoft.com/office/drawing/2014/main" id="{EFE2516E-A696-6506-8451-6DF5FB1C7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"/>
          <a:stretch/>
        </p:blipFill>
        <p:spPr bwMode="auto">
          <a:xfrm>
            <a:off x="6753247" y="875886"/>
            <a:ext cx="5563212" cy="541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1FB13-9E44-4D13-BD1F-3FB384364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Bio tirgus apjoms Eiropā: </a:t>
            </a:r>
            <a:br>
              <a:rPr lang="lv-LV" dirty="0"/>
            </a:br>
            <a:r>
              <a:rPr lang="lv-LV" b="1" dirty="0"/>
              <a:t>54,5 mljrd. eiro </a:t>
            </a:r>
            <a:r>
              <a:rPr lang="lv-LV" dirty="0"/>
              <a:t>(+4%)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7C44BA8-A598-48B7-A7BF-1A829B9F9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5478"/>
            <a:ext cx="10515600" cy="4179752"/>
          </a:xfrm>
        </p:spPr>
        <p:txBody>
          <a:bodyPr>
            <a:normAutofit/>
          </a:bodyPr>
          <a:lstStyle/>
          <a:p>
            <a:r>
              <a:rPr lang="lv-LV" sz="2700" b="1" dirty="0"/>
              <a:t>425 eiro </a:t>
            </a:r>
            <a:r>
              <a:rPr lang="lv-LV" sz="2700" dirty="0"/>
              <a:t>– tēriņi uz vienu iedzīvotāju Šveicē.</a:t>
            </a:r>
          </a:p>
          <a:p>
            <a:r>
              <a:rPr lang="lv-LV" sz="2700" b="1" dirty="0"/>
              <a:t>13%</a:t>
            </a:r>
            <a:r>
              <a:rPr lang="lv-LV" sz="2700" dirty="0"/>
              <a:t> no kopējā tirgus Dānijā un 12% Austrijā.</a:t>
            </a:r>
          </a:p>
          <a:p>
            <a:r>
              <a:rPr lang="lv-LV" sz="2700" b="1" dirty="0"/>
              <a:t>16 mljrd. eiro </a:t>
            </a:r>
            <a:r>
              <a:rPr lang="lv-LV" sz="2700" dirty="0"/>
              <a:t>– lielākais tirgus Vācijā.</a:t>
            </a:r>
          </a:p>
          <a:p>
            <a:r>
              <a:rPr lang="lv-LV" sz="2700" b="1" dirty="0"/>
              <a:t>21%</a:t>
            </a:r>
            <a:r>
              <a:rPr lang="lv-LV" sz="2700" dirty="0"/>
              <a:t> – straujākā tirgus izaugsme Igaunijā.</a:t>
            </a:r>
          </a:p>
          <a:p>
            <a:r>
              <a:rPr lang="lv-LV" sz="2700" b="1" dirty="0"/>
              <a:t>2,8 milj. ha </a:t>
            </a:r>
            <a:r>
              <a:rPr lang="lv-LV" sz="2700" dirty="0"/>
              <a:t>– lielākās platības Francijā.</a:t>
            </a:r>
          </a:p>
          <a:p>
            <a:r>
              <a:rPr lang="lv-LV" sz="2700" b="1" dirty="0"/>
              <a:t>76 tūkst. </a:t>
            </a:r>
            <a:r>
              <a:rPr lang="lv-LV" sz="2700" dirty="0"/>
              <a:t>– visvairāk ražotāju Itālijā.</a:t>
            </a:r>
          </a:p>
          <a:p>
            <a:r>
              <a:rPr lang="lv-LV" sz="2700" b="1" dirty="0"/>
              <a:t>40% </a:t>
            </a:r>
            <a:r>
              <a:rPr lang="lv-LV" sz="2700" dirty="0"/>
              <a:t>no lauks. zemes – Lihtenšteinā, </a:t>
            </a:r>
          </a:p>
          <a:p>
            <a:pPr marL="0" indent="0">
              <a:buNone/>
            </a:pPr>
            <a:r>
              <a:rPr lang="lv-LV" sz="2700" dirty="0"/>
              <a:t>Austrijā – 27%, Igaunijā – 23%.</a:t>
            </a:r>
          </a:p>
          <a:p>
            <a:endParaRPr lang="lv-LV" sz="2700" dirty="0"/>
          </a:p>
          <a:p>
            <a:endParaRPr lang="lv-LV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9F597E-8D2F-410E-96AD-D3FFD4717D50}"/>
              </a:ext>
            </a:extLst>
          </p:cNvPr>
          <p:cNvCxnSpPr>
            <a:cxnSpLocks/>
          </p:cNvCxnSpPr>
          <p:nvPr/>
        </p:nvCxnSpPr>
        <p:spPr>
          <a:xfrm>
            <a:off x="701040" y="355600"/>
            <a:ext cx="1078992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4B5243-B74E-4F30-A360-F7429C2BF20F}"/>
              </a:ext>
            </a:extLst>
          </p:cNvPr>
          <p:cNvCxnSpPr>
            <a:cxnSpLocks/>
          </p:cNvCxnSpPr>
          <p:nvPr/>
        </p:nvCxnSpPr>
        <p:spPr>
          <a:xfrm>
            <a:off x="701040" y="345440"/>
            <a:ext cx="0" cy="89408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96429E-1332-493C-A89B-DB5BCAB06430}"/>
              </a:ext>
            </a:extLst>
          </p:cNvPr>
          <p:cNvCxnSpPr>
            <a:cxnSpLocks/>
          </p:cNvCxnSpPr>
          <p:nvPr/>
        </p:nvCxnSpPr>
        <p:spPr>
          <a:xfrm>
            <a:off x="701040" y="6035040"/>
            <a:ext cx="1078992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" name="Picture 2" descr="The EU organic logo">
            <a:extLst>
              <a:ext uri="{FF2B5EF4-FFF2-40B4-BE49-F238E27FC236}">
                <a16:creationId xmlns:a16="http://schemas.microsoft.com/office/drawing/2014/main" id="{F64CED02-5761-4B1E-99C9-8FC392845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435" y="6205230"/>
            <a:ext cx="922276" cy="6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ttēls 123">
            <a:extLst>
              <a:ext uri="{FF2B5EF4-FFF2-40B4-BE49-F238E27FC236}">
                <a16:creationId xmlns:a16="http://schemas.microsoft.com/office/drawing/2014/main" id="{132E77B6-AE12-4C2D-AADF-4C2E9072C2B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048826" y="6052616"/>
            <a:ext cx="941891" cy="784612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AF7FC2-4294-4645-B2D5-428867A24BB8}"/>
              </a:ext>
            </a:extLst>
          </p:cNvPr>
          <p:cNvSpPr txBox="1"/>
          <p:nvPr/>
        </p:nvSpPr>
        <p:spPr>
          <a:xfrm>
            <a:off x="596935" y="6010929"/>
            <a:ext cx="6154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/>
              <a:t>Avots: </a:t>
            </a:r>
            <a:r>
              <a:rPr lang="lv-LV" dirty="0" err="1"/>
              <a:t>FIBL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122435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1FB13-9E44-4D13-BD1F-3FB384364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dirty="0"/>
              <a:t>Bioloģiskās pārtikas tirgus </a:t>
            </a:r>
            <a:r>
              <a:rPr lang="lv-LV" b="1" dirty="0"/>
              <a:t>pasaulē</a:t>
            </a:r>
            <a:r>
              <a:rPr lang="lv-LV" dirty="0"/>
              <a:t> </a:t>
            </a:r>
            <a:br>
              <a:rPr lang="lv-LV" dirty="0"/>
            </a:br>
            <a:endParaRPr lang="lv-LV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4AED8368-9FF0-4057-AA8D-B8B6677BE7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9155420"/>
              </p:ext>
            </p:extLst>
          </p:nvPr>
        </p:nvGraphicFramePr>
        <p:xfrm>
          <a:off x="1252728" y="1597025"/>
          <a:ext cx="1010107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9F597E-8D2F-410E-96AD-D3FFD4717D50}"/>
              </a:ext>
            </a:extLst>
          </p:cNvPr>
          <p:cNvCxnSpPr>
            <a:cxnSpLocks/>
          </p:cNvCxnSpPr>
          <p:nvPr/>
        </p:nvCxnSpPr>
        <p:spPr>
          <a:xfrm>
            <a:off x="701040" y="355600"/>
            <a:ext cx="1078992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4B5243-B74E-4F30-A360-F7429C2BF20F}"/>
              </a:ext>
            </a:extLst>
          </p:cNvPr>
          <p:cNvCxnSpPr>
            <a:cxnSpLocks/>
          </p:cNvCxnSpPr>
          <p:nvPr/>
        </p:nvCxnSpPr>
        <p:spPr>
          <a:xfrm>
            <a:off x="701040" y="345440"/>
            <a:ext cx="0" cy="89408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96429E-1332-493C-A89B-DB5BCAB06430}"/>
              </a:ext>
            </a:extLst>
          </p:cNvPr>
          <p:cNvCxnSpPr>
            <a:cxnSpLocks/>
          </p:cNvCxnSpPr>
          <p:nvPr/>
        </p:nvCxnSpPr>
        <p:spPr>
          <a:xfrm>
            <a:off x="701040" y="6035040"/>
            <a:ext cx="1078992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A93CF7D-75E2-470D-8823-09D8308A548C}"/>
              </a:ext>
            </a:extLst>
          </p:cNvPr>
          <p:cNvSpPr/>
          <p:nvPr/>
        </p:nvSpPr>
        <p:spPr>
          <a:xfrm rot="16200000">
            <a:off x="463157" y="3239557"/>
            <a:ext cx="1200265" cy="378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Mljrd. eiro</a:t>
            </a:r>
          </a:p>
        </p:txBody>
      </p:sp>
      <p:pic>
        <p:nvPicPr>
          <p:cNvPr id="11" name="Picture 2" descr="The EU organic logo">
            <a:extLst>
              <a:ext uri="{FF2B5EF4-FFF2-40B4-BE49-F238E27FC236}">
                <a16:creationId xmlns:a16="http://schemas.microsoft.com/office/drawing/2014/main" id="{7E65AFD8-ED78-474A-BD66-7B756690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87" y="6205230"/>
            <a:ext cx="922276" cy="6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ttēls 123">
            <a:extLst>
              <a:ext uri="{FF2B5EF4-FFF2-40B4-BE49-F238E27FC236}">
                <a16:creationId xmlns:a16="http://schemas.microsoft.com/office/drawing/2014/main" id="{BA0E5385-1C12-4B70-B74D-A1F39E8650B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069375" y="6173170"/>
            <a:ext cx="797170" cy="664057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A57C93-AB0B-41EF-985E-6B3BBC886E57}"/>
              </a:ext>
            </a:extLst>
          </p:cNvPr>
          <p:cNvSpPr txBox="1"/>
          <p:nvPr/>
        </p:nvSpPr>
        <p:spPr>
          <a:xfrm>
            <a:off x="8971767" y="6035040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i="1" dirty="0" err="1"/>
              <a:t>Organic</a:t>
            </a:r>
            <a:r>
              <a:rPr lang="lv-LV" i="1" dirty="0"/>
              <a:t> Monitor, </a:t>
            </a:r>
            <a:r>
              <a:rPr lang="lv-LV" i="1" dirty="0" err="1"/>
              <a:t>FIBL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304528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F94A8-1C39-4E47-80B0-060832658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365125"/>
            <a:ext cx="10654348" cy="1325563"/>
          </a:xfrm>
        </p:spPr>
        <p:txBody>
          <a:bodyPr/>
          <a:lstStyle/>
          <a:p>
            <a:pPr algn="ctr"/>
            <a:r>
              <a:rPr lang="lv-LV" dirty="0"/>
              <a:t>Nozares </a:t>
            </a:r>
            <a:r>
              <a:rPr lang="lv-LV" dirty="0" err="1"/>
              <a:t>virsmērķis</a:t>
            </a:r>
            <a:r>
              <a:rPr lang="lv-LV" dirty="0"/>
              <a:t>: </a:t>
            </a:r>
            <a:r>
              <a:rPr lang="lv-LV" b="1" dirty="0"/>
              <a:t>30/30/30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441D7-0508-48D5-B1F9-8555610B6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6511" y="2307506"/>
            <a:ext cx="7376877" cy="30308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2030. gadā bioloģiski sertificēti </a:t>
            </a:r>
            <a:r>
              <a:rPr lang="lv-LV" sz="2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30%</a:t>
            </a:r>
            <a: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no lauksaimniecības zemes – aptuveni </a:t>
            </a:r>
            <a:r>
              <a:rPr lang="lv-LV" sz="2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600 tūkst. </a:t>
            </a:r>
            <a: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ha </a:t>
            </a:r>
            <a:b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</a:br>
            <a: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un </a:t>
            </a:r>
            <a:r>
              <a:rPr lang="lv-LV" sz="2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30% </a:t>
            </a:r>
            <a: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bioloģiskās pārtikas zaļajā publiskajā iepirkumā</a:t>
            </a:r>
            <a:r>
              <a:rPr lang="lv-LV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 </a:t>
            </a:r>
          </a:p>
          <a:p>
            <a:pPr>
              <a:lnSpc>
                <a:spcPct val="150000"/>
              </a:lnSpc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endParaRPr lang="lv-LV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indent="0">
              <a:buNone/>
            </a:pPr>
            <a:endParaRPr lang="lv-LV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7A89FB-A462-4899-9D7A-A472214660E4}"/>
              </a:ext>
            </a:extLst>
          </p:cNvPr>
          <p:cNvCxnSpPr>
            <a:cxnSpLocks/>
          </p:cNvCxnSpPr>
          <p:nvPr/>
        </p:nvCxnSpPr>
        <p:spPr>
          <a:xfrm>
            <a:off x="701040" y="355600"/>
            <a:ext cx="1078992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6E11AA-D461-4DE4-B51B-5965BF1EF353}"/>
              </a:ext>
            </a:extLst>
          </p:cNvPr>
          <p:cNvCxnSpPr>
            <a:cxnSpLocks/>
          </p:cNvCxnSpPr>
          <p:nvPr/>
        </p:nvCxnSpPr>
        <p:spPr>
          <a:xfrm>
            <a:off x="701040" y="345440"/>
            <a:ext cx="0" cy="89408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E3B99E-D5FE-4825-812A-6D87A24D739C}"/>
              </a:ext>
            </a:extLst>
          </p:cNvPr>
          <p:cNvCxnSpPr>
            <a:cxnSpLocks/>
          </p:cNvCxnSpPr>
          <p:nvPr/>
        </p:nvCxnSpPr>
        <p:spPr>
          <a:xfrm>
            <a:off x="701040" y="6035040"/>
            <a:ext cx="1078992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5" name="Picture 4" descr="Related image">
            <a:extLst>
              <a:ext uri="{FF2B5EF4-FFF2-40B4-BE49-F238E27FC236}">
                <a16:creationId xmlns:a16="http://schemas.microsoft.com/office/drawing/2014/main" id="{B3059981-E36F-4C31-94A3-3F8A9AD8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485" y="2613013"/>
            <a:ext cx="2885687" cy="288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Related image">
            <a:extLst>
              <a:ext uri="{FF2B5EF4-FFF2-40B4-BE49-F238E27FC236}">
                <a16:creationId xmlns:a16="http://schemas.microsoft.com/office/drawing/2014/main" id="{B7877B98-9761-4F93-AA07-7C22A980A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507" y="722139"/>
            <a:ext cx="1726874" cy="172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Related image">
            <a:extLst>
              <a:ext uri="{FF2B5EF4-FFF2-40B4-BE49-F238E27FC236}">
                <a16:creationId xmlns:a16="http://schemas.microsoft.com/office/drawing/2014/main" id="{63C0BE45-35E5-4BD9-A160-E36C919A4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972" y="1710519"/>
            <a:ext cx="1265535" cy="1265535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The EU organic logo">
            <a:extLst>
              <a:ext uri="{FF2B5EF4-FFF2-40B4-BE49-F238E27FC236}">
                <a16:creationId xmlns:a16="http://schemas.microsoft.com/office/drawing/2014/main" id="{718C129A-6693-406C-AE6E-A128D56B8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87" y="6205230"/>
            <a:ext cx="922276" cy="6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Attēls 123">
            <a:extLst>
              <a:ext uri="{FF2B5EF4-FFF2-40B4-BE49-F238E27FC236}">
                <a16:creationId xmlns:a16="http://schemas.microsoft.com/office/drawing/2014/main" id="{9E281A95-200D-4C79-86EB-79826D154E4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069375" y="6173170"/>
            <a:ext cx="797170" cy="6640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880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1FB13-9E44-4D13-BD1F-3FB384364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b="1" dirty="0"/>
              <a:t>Nacionālie mērķi </a:t>
            </a:r>
            <a:r>
              <a:rPr lang="lv-LV" dirty="0"/>
              <a:t>2030. gadam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5A5FC-BCF3-4AD0-ACBB-47A0468F0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497" y="1550199"/>
            <a:ext cx="10398303" cy="4174162"/>
          </a:xfrm>
        </p:spPr>
        <p:txBody>
          <a:bodyPr>
            <a:normAutofit/>
          </a:bodyPr>
          <a:lstStyle/>
          <a:p>
            <a:pPr marL="1306" indent="0">
              <a:buClr>
                <a:srgbClr val="000000"/>
              </a:buClr>
              <a:buNone/>
            </a:pPr>
            <a:endParaRPr lang="lv-LV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  <a:p>
            <a:pPr marL="460466" indent="-457200"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Latvija – </a:t>
            </a:r>
            <a:r>
              <a:rPr lang="lv-LV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18% 2027. gadā (pašlaik 16%);</a:t>
            </a:r>
          </a:p>
          <a:p>
            <a:pPr marL="460466" indent="-457200"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b="1" spc="-1" dirty="0">
                <a:uFill>
                  <a:solidFill>
                    <a:srgbClr val="FFFFFF"/>
                  </a:solidFill>
                </a:uFill>
                <a:ea typeface="DejaVu Sans"/>
              </a:rPr>
              <a:t>Beļģija</a:t>
            </a:r>
            <a:r>
              <a:rPr lang="lv-LV" spc="-1" dirty="0">
                <a:uFill>
                  <a:solidFill>
                    <a:srgbClr val="FFFFFF"/>
                  </a:solidFill>
                </a:uFill>
                <a:ea typeface="DejaVu Sans"/>
              </a:rPr>
              <a:t> – </a:t>
            </a:r>
            <a:r>
              <a:rPr lang="lv-LV" spc="-1" dirty="0">
                <a:uFill>
                  <a:solidFill>
                    <a:srgbClr val="FFFFFF"/>
                  </a:solidFill>
                </a:uFill>
              </a:rPr>
              <a:t>30% (pašlaik 7%); </a:t>
            </a:r>
          </a:p>
          <a:p>
            <a:pPr marL="460466" indent="-457200"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b="1" spc="-1" dirty="0">
                <a:uFill>
                  <a:solidFill>
                    <a:srgbClr val="FFFFFF"/>
                  </a:solidFill>
                </a:uFill>
              </a:rPr>
              <a:t>Vācija</a:t>
            </a:r>
            <a:r>
              <a:rPr lang="lv-LV" spc="-1" dirty="0">
                <a:uFill>
                  <a:solidFill>
                    <a:srgbClr val="FFFFFF"/>
                  </a:solidFill>
                </a:uFill>
              </a:rPr>
              <a:t> – 30% (pašlaik 8%); </a:t>
            </a:r>
          </a:p>
          <a:p>
            <a:pPr marL="460466" indent="-457200"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b="1" spc="-1" dirty="0">
                <a:uFill>
                  <a:solidFill>
                    <a:srgbClr val="FFFFFF"/>
                  </a:solidFill>
                </a:uFill>
                <a:ea typeface="DejaVu Sans"/>
              </a:rPr>
              <a:t>Zviedrija </a:t>
            </a:r>
            <a:r>
              <a:rPr lang="lv-LV" spc="-1" dirty="0">
                <a:uFill>
                  <a:solidFill>
                    <a:srgbClr val="FFFFFF"/>
                  </a:solidFill>
                </a:uFill>
                <a:ea typeface="DejaVu Sans"/>
              </a:rPr>
              <a:t>–</a:t>
            </a:r>
            <a:r>
              <a:rPr lang="lv-LV" b="1" spc="-1" dirty="0">
                <a:uFill>
                  <a:solidFill>
                    <a:srgbClr val="FFFFFF"/>
                  </a:solidFill>
                </a:uFill>
                <a:ea typeface="DejaVu Sans"/>
              </a:rPr>
              <a:t> </a:t>
            </a:r>
            <a:r>
              <a:rPr lang="lv-LV" spc="-1" dirty="0">
                <a:uFill>
                  <a:solidFill>
                    <a:srgbClr val="FFFFFF"/>
                  </a:solidFill>
                </a:uFill>
              </a:rPr>
              <a:t>30% (pašlaik 20%); </a:t>
            </a:r>
          </a:p>
          <a:p>
            <a:pPr marL="460466" indent="-457200"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b="1" spc="-1" dirty="0">
                <a:uFill>
                  <a:solidFill>
                    <a:srgbClr val="FFFFFF"/>
                  </a:solidFill>
                </a:uFill>
                <a:ea typeface="DejaVu Sans"/>
              </a:rPr>
              <a:t>Somija </a:t>
            </a:r>
            <a:r>
              <a:rPr lang="lv-LV" spc="-1" dirty="0">
                <a:uFill>
                  <a:solidFill>
                    <a:srgbClr val="FFFFFF"/>
                  </a:solidFill>
                </a:uFill>
                <a:ea typeface="DejaVu Sans"/>
              </a:rPr>
              <a:t>– 25% (pašlaik 14%);</a:t>
            </a:r>
          </a:p>
          <a:p>
            <a:pPr marL="460466" indent="-457200">
              <a:buClr>
                <a:srgbClr val="ADD34D"/>
              </a:buClr>
              <a:buSzPct val="80000"/>
              <a:buFont typeface="Wingdings" panose="05000000000000000000" pitchFamily="2" charset="2"/>
              <a:buChar char="ü"/>
            </a:pPr>
            <a:r>
              <a:rPr lang="lv-LV" b="1" spc="-1" dirty="0">
                <a:uFill>
                  <a:solidFill>
                    <a:srgbClr val="FFFFFF"/>
                  </a:solidFill>
                </a:uFill>
                <a:ea typeface="DejaVu Sans"/>
              </a:rPr>
              <a:t>Čehija </a:t>
            </a:r>
            <a:r>
              <a:rPr lang="lv-LV" spc="-1" dirty="0">
                <a:uFill>
                  <a:solidFill>
                    <a:srgbClr val="FFFFFF"/>
                  </a:solidFill>
                </a:uFill>
                <a:ea typeface="DejaVu Sans"/>
              </a:rPr>
              <a:t>– 25% (pašlaik 16%);</a:t>
            </a:r>
          </a:p>
          <a:p>
            <a:pPr marL="3266" indent="0">
              <a:buClr>
                <a:srgbClr val="ADD34D"/>
              </a:buClr>
              <a:buSzPct val="80000"/>
              <a:buNone/>
            </a:pPr>
            <a:endParaRPr lang="lv-LV" sz="3200" spc="-1" dirty="0">
              <a:uFill>
                <a:solidFill>
                  <a:srgbClr val="FFFFFF"/>
                </a:solidFill>
              </a:u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9F597E-8D2F-410E-96AD-D3FFD4717D50}"/>
              </a:ext>
            </a:extLst>
          </p:cNvPr>
          <p:cNvCxnSpPr>
            <a:cxnSpLocks/>
          </p:cNvCxnSpPr>
          <p:nvPr/>
        </p:nvCxnSpPr>
        <p:spPr>
          <a:xfrm>
            <a:off x="701040" y="355600"/>
            <a:ext cx="1078992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4B5243-B74E-4F30-A360-F7429C2BF20F}"/>
              </a:ext>
            </a:extLst>
          </p:cNvPr>
          <p:cNvCxnSpPr>
            <a:cxnSpLocks/>
          </p:cNvCxnSpPr>
          <p:nvPr/>
        </p:nvCxnSpPr>
        <p:spPr>
          <a:xfrm>
            <a:off x="701040" y="345440"/>
            <a:ext cx="0" cy="89408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96429E-1332-493C-A89B-DB5BCAB06430}"/>
              </a:ext>
            </a:extLst>
          </p:cNvPr>
          <p:cNvCxnSpPr>
            <a:cxnSpLocks/>
          </p:cNvCxnSpPr>
          <p:nvPr/>
        </p:nvCxnSpPr>
        <p:spPr>
          <a:xfrm>
            <a:off x="701040" y="6035040"/>
            <a:ext cx="1078992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2" descr="The EU organic logo">
            <a:extLst>
              <a:ext uri="{FF2B5EF4-FFF2-40B4-BE49-F238E27FC236}">
                <a16:creationId xmlns:a16="http://schemas.microsoft.com/office/drawing/2014/main" id="{2E5B5D28-7567-4B07-AFCE-ABB4960BA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87" y="6205230"/>
            <a:ext cx="922276" cy="6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ttēls 123">
            <a:extLst>
              <a:ext uri="{FF2B5EF4-FFF2-40B4-BE49-F238E27FC236}">
                <a16:creationId xmlns:a16="http://schemas.microsoft.com/office/drawing/2014/main" id="{35D4B74A-FA6D-45F2-B4D9-BBE23B8FBD5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69375" y="6173170"/>
            <a:ext cx="797170" cy="6640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041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13947</TotalTime>
  <Words>403</Words>
  <Application>Microsoft Office PowerPoint</Application>
  <PresentationFormat>Platekrāna</PresentationFormat>
  <Paragraphs>62</Paragraphs>
  <Slides>10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5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(Body)</vt:lpstr>
      <vt:lpstr>Calibri Light</vt:lpstr>
      <vt:lpstr>Wingdings</vt:lpstr>
      <vt:lpstr>Office dizains</vt:lpstr>
      <vt:lpstr>Bioloģiskā lauksaimniecība Latvijā</vt:lpstr>
      <vt:lpstr>Bio platību attīstības dinamika</vt:lpstr>
      <vt:lpstr>Bioloģiskā lopkopība</vt:lpstr>
      <vt:lpstr>Bioloģiskā graudkopība</vt:lpstr>
      <vt:lpstr>Bioloģiski – vairāk nekā citi (% no kopējās platības LV)</vt:lpstr>
      <vt:lpstr>Bio tirgus apjoms Eiropā:  54,5 mljrd. eiro (+4%)</vt:lpstr>
      <vt:lpstr>Bioloģiskās pārtikas tirgus pasaulē  </vt:lpstr>
      <vt:lpstr>Nozares virsmērķis: 30/30/30</vt:lpstr>
      <vt:lpstr>Nacionālie mērķi 2030. gadam</vt:lpstr>
      <vt:lpstr>Nozares izaicinājumi Latvijā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Bioloģiskās pārtikas globālais tirgus: tendences un inovācijas</dc:title>
  <dc:creator>Raivis</dc:creator>
  <cp:lastModifiedBy>raivis bahsteins</cp:lastModifiedBy>
  <cp:revision>66</cp:revision>
  <cp:lastPrinted>2023-02-28T09:29:42Z</cp:lastPrinted>
  <dcterms:created xsi:type="dcterms:W3CDTF">2019-11-19T04:57:13Z</dcterms:created>
  <dcterms:modified xsi:type="dcterms:W3CDTF">2023-06-19T13:32:47Z</dcterms:modified>
</cp:coreProperties>
</file>